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7"/>
  </p:handoutMasterIdLst>
  <p:sldIdLst>
    <p:sldId id="282" r:id="rId2"/>
    <p:sldId id="296" r:id="rId3"/>
    <p:sldId id="297" r:id="rId4"/>
    <p:sldId id="283" r:id="rId5"/>
    <p:sldId id="284" r:id="rId6"/>
    <p:sldId id="300" r:id="rId7"/>
    <p:sldId id="285" r:id="rId8"/>
    <p:sldId id="299" r:id="rId9"/>
    <p:sldId id="286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87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8" r:id="rId27"/>
    <p:sldId id="289" r:id="rId28"/>
    <p:sldId id="290" r:id="rId29"/>
    <p:sldId id="291" r:id="rId30"/>
    <p:sldId id="292" r:id="rId31"/>
    <p:sldId id="301" r:id="rId32"/>
    <p:sldId id="298" r:id="rId33"/>
    <p:sldId id="293" r:id="rId34"/>
    <p:sldId id="294" r:id="rId35"/>
    <p:sldId id="295" r:id="rId36"/>
  </p:sldIdLst>
  <p:sldSz cx="9144000" cy="6858000" type="screen4x3"/>
  <p:notesSz cx="7010400" cy="9296400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0E15"/>
    <a:srgbClr val="B51723"/>
    <a:srgbClr val="37070A"/>
    <a:srgbClr val="F7F2FF"/>
    <a:srgbClr val="F7FCFF"/>
    <a:srgbClr val="455265"/>
    <a:srgbClr val="223944"/>
    <a:srgbClr val="0922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56" autoAdjust="0"/>
    <p:restoredTop sz="94660"/>
  </p:normalViewPr>
  <p:slideViewPr>
    <p:cSldViewPr>
      <p:cViewPr>
        <p:scale>
          <a:sx n="70" d="100"/>
          <a:sy n="70" d="100"/>
        </p:scale>
        <p:origin x="-1116" y="-804"/>
      </p:cViewPr>
      <p:guideLst>
        <p:guide orient="horz" pos="4128"/>
        <p:guide pos="52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72A9592-CFE4-4E70-898A-433A1D1B45E0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0227836-CA63-4C10-BADB-FB47C6161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12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F2B01-D66F-4D68-873C-6A9B2C638467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5ECD-49D0-4F64-A4D0-68112CAA12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44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62200" y="685800"/>
            <a:ext cx="3733800" cy="685800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2514600" y="1524000"/>
            <a:ext cx="4191000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593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0" y="685800"/>
            <a:ext cx="3733800" cy="685800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4" name="Content Placeholder 7"/>
          <p:cNvSpPr>
            <a:spLocks noGrp="1"/>
          </p:cNvSpPr>
          <p:nvPr>
            <p:ph sz="quarter" idx="10"/>
          </p:nvPr>
        </p:nvSpPr>
        <p:spPr>
          <a:xfrm>
            <a:off x="1447800" y="1524000"/>
            <a:ext cx="4191000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333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428"/>
            <a:ext cx="7848600" cy="685800"/>
          </a:xfrm>
        </p:spPr>
        <p:txBody>
          <a:bodyPr>
            <a:no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4" name="Content Placeholder 7"/>
          <p:cNvSpPr>
            <a:spLocks noGrp="1"/>
          </p:cNvSpPr>
          <p:nvPr>
            <p:ph sz="quarter" idx="10"/>
          </p:nvPr>
        </p:nvSpPr>
        <p:spPr>
          <a:xfrm>
            <a:off x="3962400" y="838200"/>
            <a:ext cx="42672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838200" y="838200"/>
            <a:ext cx="2590800" cy="26670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39402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6" cy="68571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428"/>
            <a:ext cx="7848600" cy="685800"/>
          </a:xfrm>
        </p:spPr>
        <p:txBody>
          <a:bodyPr>
            <a:no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4" name="Content Placeholder 7"/>
          <p:cNvSpPr>
            <a:spLocks noGrp="1"/>
          </p:cNvSpPr>
          <p:nvPr>
            <p:ph sz="quarter" idx="10"/>
          </p:nvPr>
        </p:nvSpPr>
        <p:spPr>
          <a:xfrm>
            <a:off x="914400" y="838200"/>
            <a:ext cx="73152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67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6" cy="68571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428"/>
            <a:ext cx="7848600" cy="685800"/>
          </a:xfrm>
        </p:spPr>
        <p:txBody>
          <a:bodyPr>
            <a:no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5" name="Content Placeholder 7"/>
          <p:cNvSpPr>
            <a:spLocks noGrp="1"/>
          </p:cNvSpPr>
          <p:nvPr>
            <p:ph sz="quarter" idx="10"/>
          </p:nvPr>
        </p:nvSpPr>
        <p:spPr>
          <a:xfrm>
            <a:off x="3962400" y="838200"/>
            <a:ext cx="42672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26279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5" cy="685714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609600"/>
            <a:ext cx="7162800" cy="685800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762000" y="1524000"/>
            <a:ext cx="7467600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93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F2B01-D66F-4D68-873C-6A9B2C638467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5ECD-49D0-4F64-A4D0-68112CAA12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951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F2B01-D66F-4D68-873C-6A9B2C638467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95ECD-49D0-4F64-A4D0-68112CAA12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2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55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gif"/><Relationship Id="rId4" Type="http://schemas.openxmlformats.org/officeDocument/2006/relationships/image" Target="../media/image37.g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609600"/>
            <a:ext cx="7391400" cy="685800"/>
          </a:xfrm>
        </p:spPr>
        <p:txBody>
          <a:bodyPr/>
          <a:lstStyle/>
          <a:p>
            <a:r>
              <a:rPr lang="en-US" dirty="0" smtClean="0"/>
              <a:t>Florida’s Financial Disclosure Requirements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447800" y="2133600"/>
            <a:ext cx="7348182" cy="2895600"/>
          </a:xfrm>
        </p:spPr>
        <p:txBody>
          <a:bodyPr>
            <a:noAutofit/>
          </a:bodyPr>
          <a:lstStyle/>
          <a:p>
            <a:pPr indent="0" algn="ctr">
              <a:spcBef>
                <a:spcPts val="0"/>
              </a:spcBef>
              <a:buNone/>
            </a:pPr>
            <a:r>
              <a:rPr lang="en-US" sz="2800" b="1" dirty="0" smtClean="0"/>
              <a:t>Steven J. </a:t>
            </a:r>
            <a:r>
              <a:rPr lang="en-US" sz="2800" b="1" dirty="0" err="1" smtClean="0"/>
              <a:t>Zuilkowski</a:t>
            </a:r>
            <a:endParaRPr lang="en-US" sz="2800" b="1" dirty="0" smtClean="0"/>
          </a:p>
          <a:p>
            <a:pPr indent="0" algn="ctr">
              <a:spcBef>
                <a:spcPts val="0"/>
              </a:spcBef>
              <a:buNone/>
            </a:pPr>
            <a:r>
              <a:rPr lang="en-US" sz="2800" dirty="0" smtClean="0"/>
              <a:t>Staff Attorney</a:t>
            </a:r>
          </a:p>
          <a:p>
            <a:pPr indent="0" algn="ctr">
              <a:spcBef>
                <a:spcPts val="0"/>
              </a:spcBef>
              <a:buNone/>
            </a:pPr>
            <a:endParaRPr lang="en-US" sz="1400" dirty="0" smtClean="0"/>
          </a:p>
          <a:p>
            <a:pPr indent="0" algn="ctr">
              <a:spcBef>
                <a:spcPts val="0"/>
              </a:spcBef>
              <a:buNone/>
            </a:pPr>
            <a:endParaRPr lang="en-US" sz="1400" dirty="0" smtClean="0"/>
          </a:p>
          <a:p>
            <a:pPr indent="0" algn="ctr">
              <a:spcBef>
                <a:spcPts val="0"/>
              </a:spcBef>
              <a:buNone/>
            </a:pPr>
            <a:r>
              <a:rPr lang="en-US" sz="2800" b="1" dirty="0" smtClean="0"/>
              <a:t>Kimberly </a:t>
            </a:r>
            <a:r>
              <a:rPr lang="en-US" sz="2800" b="1" dirty="0" smtClean="0"/>
              <a:t>R. Holmes</a:t>
            </a:r>
            <a:endParaRPr lang="en-US" sz="2800" b="1" dirty="0" smtClean="0"/>
          </a:p>
          <a:p>
            <a:pPr indent="0" algn="ctr">
              <a:spcBef>
                <a:spcPts val="0"/>
              </a:spcBef>
              <a:buNone/>
            </a:pPr>
            <a:r>
              <a:rPr lang="en-US" sz="2800" dirty="0" smtClean="0"/>
              <a:t>Financial Disclosure</a:t>
            </a:r>
          </a:p>
          <a:p>
            <a:pPr indent="0" algn="ctr">
              <a:spcBef>
                <a:spcPts val="0"/>
              </a:spcBef>
              <a:buNone/>
            </a:pPr>
            <a:r>
              <a:rPr lang="en-US" sz="2800" dirty="0" smtClean="0"/>
              <a:t>Program Specialist</a:t>
            </a:r>
          </a:p>
        </p:txBody>
      </p:sp>
      <p:pic>
        <p:nvPicPr>
          <p:cNvPr id="10243" name="Picture 3" descr="C:\Users\Steven J. Zuilkowski\Desktop\Presentation\FloridaSea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362200"/>
            <a:ext cx="2039937" cy="2039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6: Net Worth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3962400"/>
            <a:ext cx="678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Correct Calculation: ALL assets minus ALL liabilities</a:t>
            </a:r>
          </a:p>
          <a:p>
            <a:r>
              <a:rPr lang="en-US" sz="2400" dirty="0" smtClean="0"/>
              <a:t>(this may require scrap paper)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Incorrect : reported assets minus reported liabilities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Snapshot of net worth as of December 31, 2014</a:t>
            </a:r>
            <a:endParaRPr lang="en-US" sz="2400" dirty="0"/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133600"/>
            <a:ext cx="7467600" cy="1361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338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4343401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An asset is anything that can be sold to settle debts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List description and value of all assets over $1,000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Most common: bank accounts, real property, stock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6: Assets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0200"/>
            <a:ext cx="7467600" cy="255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685800" y="1905000"/>
            <a:ext cx="7620000" cy="838200"/>
          </a:xfrm>
          <a:prstGeom prst="roundRect">
            <a:avLst/>
          </a:prstGeom>
          <a:noFill/>
          <a:ln w="508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85800" y="2743200"/>
            <a:ext cx="7620000" cy="15240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200" y="30480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radley Hand ITC" pitchFamily="66" charset="0"/>
              </a:rPr>
              <a:t>Bank Accounts at Bank of America                $8,854</a:t>
            </a:r>
            <a:endParaRPr lang="en-US" sz="2400" b="1" dirty="0">
              <a:latin typeface="Bradley Hand ITC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32766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radley Hand ITC" pitchFamily="66" charset="0"/>
              </a:rPr>
              <a:t>325 John Knox Road, Tallahassee, FL              $300,000</a:t>
            </a:r>
            <a:endParaRPr lang="en-US" sz="2400" b="1" dirty="0">
              <a:latin typeface="Bradley Hand ITC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35052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Bradley Hand ITC" pitchFamily="66" charset="0"/>
              </a:rPr>
              <a:t>Facebook</a:t>
            </a:r>
            <a:r>
              <a:rPr lang="en-US" sz="2400" b="1" dirty="0" smtClean="0">
                <a:latin typeface="Bradley Hand ITC" pitchFamily="66" charset="0"/>
              </a:rPr>
              <a:t> Stock                                                  $2,200</a:t>
            </a:r>
            <a:endParaRPr lang="en-US" sz="2400" b="1" dirty="0">
              <a:latin typeface="Bradley Hand ITC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37338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radley Hand ITC" pitchFamily="66" charset="0"/>
              </a:rPr>
              <a:t>Delaware Emerging Markets Mutual Fund     $1,100</a:t>
            </a:r>
            <a:endParaRPr lang="en-US" sz="2400" b="1" dirty="0">
              <a:latin typeface="Bradley Hand ITC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0" y="23622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radley Hand ITC" pitchFamily="66" charset="0"/>
              </a:rPr>
              <a:t>$12,000</a:t>
            </a:r>
            <a:endParaRPr lang="en-US" sz="2400" b="1" dirty="0">
              <a:latin typeface="Bradley Hand ITC" pitchFamily="66" charset="0"/>
            </a:endParaRPr>
          </a:p>
        </p:txBody>
      </p:sp>
      <p:pic>
        <p:nvPicPr>
          <p:cNvPr id="12" name="Picture 3" descr="C:\Users\Steven J. Zuilkowski\Desktop\Presentation\politifact_photos_Pencil-sjz-righ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286000"/>
            <a:ext cx="6267450" cy="6629400"/>
          </a:xfrm>
          <a:prstGeom prst="rect">
            <a:avLst/>
          </a:prstGeom>
          <a:noFill/>
        </p:spPr>
      </p:pic>
      <p:pic>
        <p:nvPicPr>
          <p:cNvPr id="13" name="Picture 3" descr="C:\Users\Steven J. Zuilkowski\Desktop\Presentation\politifact_photos_Pencil-sjz-righ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124200"/>
            <a:ext cx="6267450" cy="6629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338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139 C 0.00382 -0.00185 0.00798 -0.00185 0.01198 -0.00254 C 0.01493 -0.00324 0.02049 -0.00532 0.02049 -0.00509 C 0.02136 -0.00601 0.02223 -0.0074 0.02344 -0.00786 C 0.02448 -0.00856 0.02622 -0.00832 0.02744 -0.00925 C 0.03628 -0.01572 0.02362 -0.01087 0.0342 -0.01434 C 0.03802 -0.01387 0.0427 -0.01341 0.0467 -0.01179 C 0.05104 -0.00971 0.05416 -0.00671 0.05902 -0.00532 C 0.06372 -0.00092 0.07725 0.00347 0.08368 0.00532 C 0.09704 0.00463 0.0927 -0.00069 0.10591 -0.00069 C 0.10886 -0.00069 0.10591 -0.00925 0.10886 -0.00879 C 0.11146 -0.00832 0.09965 -0.00486 0.11789 -0.00462 " pathEditMode="relative" rAng="0" ptsTypes="ffffffffffff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2243 C 0.02587 -0.02104 0.04965 -0.01966 0.07656 -0.02104 C 0.08212 -0.02243 0.0842 -0.02521 0.08959 -0.02683 C 0.10469 -0.03585 0.10018 0.03515 0.11459 0.02821 C 0.11962 0.0259 0.13334 -0.07771 0.13889 -0.07956 C 0.14306 -0.08326 0.11997 -0.04325 0.12535 -0.04463 C 0.15018 -0.04302 0.1658 -0.06961 0.18368 -0.06383 C 0.1908 -0.05735 0.16215 -0.03353 0.17396 -0.02983 C 0.18195 -0.02729 0.18959 0.02174 0.19722 0.02567 C 0.19827 0.02636 0.22361 -0.02243 0.22656 -0.02151 C 0.24948 -0.00717 0.28316 -0.08603 0.31007 -0.08302 C 0.31893 -0.08002 0.37518 0.02128 0.38472 0.0222 C 0.43837 0.02128 0.39913 0.02868 0.45052 0.01226 C 0.46615 0.00717 0.42188 -0.04001 0.42952 -0.0414 C 0.43715 -0.04278 0.4849 -0.00439 0.49688 0.00439 C 0.50104 0.01711 0.49497 0.00162 0.50174 0.01179 C 0.50278 0.01318 0.52743 0.03885 0.52813 0.04024 C 0.52882 0.04163 0.4882 0.03654 0.48924 0.03816 C 0.5 0.02891 0.51979 -0.00532 0.52448 -0.01804 C 0.53247 -0.01688 0.53924 -0.01526 0.54705 -0.01341 C 0.55139 -0.00786 0.57118 -0.03261 0.57726 -0.02937 C 0.5842 -0.0259 0.57222 0.00347 0.57952 0.00601 C 0.58368 0.00948 0.60486 0.03862 0.61007 0.04024 C 0.62136 0.05111 0.62309 0.02035 0.63802 0.02081 C 0.65868 0.02151 0.67899 0.02197 0.69948 0.02243 C 0.70504 0.02405 0.70278 0.02382 0.70625 0.02382 " pathEditMode="relative" rAng="0" ptsTypes="fffffffffffffaffffffffffff"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6" grpId="0" animBg="1"/>
      <p:bldP spid="6" grpId="1" animBg="1"/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4419600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List all liabilities over $1,000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Exclusions listed in form instructions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Most Common: mortgages and student Loans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6: Liabilities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0"/>
            <a:ext cx="7467600" cy="263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685800" y="1828800"/>
            <a:ext cx="7620000" cy="13716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85800" y="3048000"/>
            <a:ext cx="7696200" cy="12192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200" y="21336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radley Hand ITC" pitchFamily="66" charset="0"/>
              </a:rPr>
              <a:t>U.S. Department of Education                          $16,978</a:t>
            </a:r>
            <a:endParaRPr lang="en-US" sz="2400" b="1" dirty="0">
              <a:latin typeface="Bradley Hand ITC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25908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radley Hand ITC" pitchFamily="66" charset="0"/>
              </a:rPr>
              <a:t>Wells Fargo Home Mortgage Co.                       $181,456</a:t>
            </a:r>
            <a:endParaRPr lang="en-US" sz="2400" b="1" dirty="0">
              <a:latin typeface="Bradley Hand ITC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23622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radley Hand ITC" pitchFamily="66" charset="0"/>
              </a:rPr>
              <a:t>400 Maryland Ave., SW, Washington D.C.</a:t>
            </a:r>
            <a:endParaRPr lang="en-US" sz="2400" b="1" dirty="0">
              <a:latin typeface="Bradley Hand ITC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28194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radley Hand ITC" pitchFamily="66" charset="0"/>
              </a:rPr>
              <a:t>P.O. Box 10335, Des Moines, IA</a:t>
            </a:r>
            <a:endParaRPr lang="en-US" sz="2400" b="1" dirty="0">
              <a:latin typeface="Bradley Hand ITC" pitchFamily="66" charset="0"/>
            </a:endParaRPr>
          </a:p>
        </p:txBody>
      </p:sp>
      <p:pic>
        <p:nvPicPr>
          <p:cNvPr id="11" name="Picture 3" descr="C:\Users\Steven J. Zuilkowski\Desktop\Presentation\politifact_photos_Pencil-sjz-righ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133600"/>
            <a:ext cx="6267450" cy="6629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338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9.62072E-7 C 0.00486 0.00694 0.00938 0.00647 0.01649 0.00809 C 0.02292 0.0074 0.02951 0.00809 0.03576 0.00601 C 0.03924 0.00486 0.04479 -0.00185 0.04479 -0.00185 C 0.04879 -0.00995 0.05365 -0.0185 0.05972 -0.02382 C 0.06024 -0.0259 0.06024 -0.02798 0.06111 -0.02983 C 0.06181 -0.03145 0.0632 -0.03238 0.06424 -0.03377 C 0.06649 -0.03677 0.06198 -0.0259 0.06111 -0.02174 C 0.06059 -0.01966 0.06024 -0.01781 0.05972 -0.01573 C 0.0592 -0.01388 0.05868 -0.0118 0.05816 -0.00995 C 0.05868 -0.00671 0.05833 -0.00278 0.05972 9.62072E-7 C 0.06059 0.00185 0.06285 0.00115 0.06424 0.00208 C 0.0658 0.00324 0.06719 0.00462 0.06858 0.00601 C 0.07205 0.00971 0.0717 0.0111 0.07604 0.01411 C 0.08073 0.01734 0.08507 0.01804 0.08958 0.02197 C 0.09861 0.04047 0.10191 0.06313 0.08351 0.07169 C 0.07674 0.06545 0.07483 0.05365 0.06858 0.04579 C 0.06615 0.03538 0.0599 0.02336 0.05521 0.01411 C 0.05347 0.00532 0.05139 -0.00324 0.04931 -0.0118 C 0.0507 -0.03585 0.05035 -0.04764 0.06858 -0.05551 C 0.07309 -0.05967 0.07691 -0.06129 0.08212 -0.0636 C 0.09462 -0.06291 0.10868 -0.06823 0.11945 -0.05967 C 0.12483 -0.05527 0.13021 -0.04972 0.13576 -0.04556 C 0.13889 -0.04325 0.14479 -0.0377 0.14479 -0.0377 C 0.14896 -0.02914 0.15538 -0.02452 0.15972 -0.01573 C 0.16389 0.00185 0.15781 0.00347 0.14774 0.00809 C 0.14531 -0.00139 0.14792 -0.00879 0.15521 -0.0118 C 0.15972 -0.01573 0.16198 -0.01966 0.16719 -0.02174 C 0.17778 -0.03099 0.18281 -0.02729 0.19705 -0.02567 C 0.2066 -0.02174 0.21649 -0.01712 0.22396 -0.00786 C 0.22552 -0.00139 0.22847 0.00347 0.22986 0.00994 C 0.2309 0.01457 0.23021 0.02058 0.23281 0.02405 C 0.23385 0.02544 0.23576 0.02521 0.23715 0.0259 C 0.25 0.02081 0.23455 0.02821 0.24479 0.01989 C 0.25347 0.01295 0.26927 0.01295 0.2776 0.01202 C 0.27517 -0.00324 0.27448 -0.03724 0.26563 -0.04972 C 0.26372 -0.04163 0.26163 -0.03377 0.25972 -0.02567 C 0.26129 0.01226 0.25833 -0.00255 0.26424 0.01989 C 0.26615 0.02706 0.26771 0.02544 0.2717 0.02983 C 0.28924 0.0488 0.3007 0.05643 0.32396 0.05967 C 0.34445 0.05782 0.34392 0.06059 0.35816 0.04787 C 0.36233 0.04417 0.3717 0.03978 0.3717 0.03978 C 0.37326 0.03307 0.37535 0.03076 0.37917 0.0259 C 0.38177 0.01457 0.37934 0.02151 0.38958 0.00809 C 0.39115 0.00601 0.3941 0.00208 0.3941 0.00208 C 0.39653 -0.00856 0.39896 -0.0044 0.4059 -0.00393 C 0.42031 -0.00278 0.4349 -0.00255 0.44931 -0.00185 C 0.45382 -0.00255 0.45833 -0.00255 0.46267 -0.00393 C 0.46754 -0.00555 0.47049 -0.01411 0.47448 -0.01781 C 0.48559 -0.04001 0.51962 -0.03539 0.53733 -0.0377 C 0.5401 -0.037 0.54323 -0.037 0.54618 -0.03562 C 0.55139 -0.03307 0.54792 -0.03053 0.5507 -0.02567 C 0.55174 -0.02382 0.55365 -0.02313 0.55521 -0.02174 C 0.55955 -0.01295 0.55695 -0.01434 0.56719 -0.01781 C 0.57014 -0.01873 0.57604 -0.02174 0.57604 -0.02174 C 0.59462 -0.02035 0.6026 -0.02012 0.61788 -0.01388 C 0.62465 9.62072E-7 0.6382 0.00301 0.64931 0.00809 C 0.67778 0.00671 0.70139 0.00486 0.7283 -0.00185 C 0.73385 0.00509 0.73524 0.00601 0.7283 0.01202 C 0.72153 -0.00185 0.71007 -0.01087 0.69844 -0.01573 C 0.6974 -0.01712 0.69653 -0.01873 0.69549 -0.01989 C 0.6941 -0.02151 0.69219 -0.0222 0.69097 -0.02382 C 0.68976 -0.02544 0.68941 -0.02822 0.68802 -0.02983 C 0.68542 -0.03307 0.68212 -0.03515 0.67917 -0.0377 C 0.67379 -0.04232 0.67049 -0.04903 0.66424 -0.05157 C 0.6632 -0.05296 0.66233 -0.05458 0.66111 -0.05551 C 0.65833 -0.05736 0.65226 -0.05967 0.65226 -0.05967 C 0.64583 -0.05666 0.64445 -0.05412 0.64028 -0.04764 C 0.6375 -0.04348 0.63142 -0.03562 0.63142 -0.03562 C 0.62969 -0.02914 0.62587 -0.02058 0.6224 -0.01573 C 0.62135 -0.00902 0.61806 -0.00231 0.61945 0.00416 C 0.62049 0.00879 0.6283 0.01202 0.6283 0.01202 C 0.63698 0.02868 0.65729 0.03677 0.6717 0.03978 C 0.70677 0.037 0.74358 0.03191 0.7776 0.04579 C 0.79306 0.0592 0.83281 0.04972 0.83281 0.04972 " pathEditMode="relative" ptsTypes="ffffffffffffffffffffffffffffffffffffffffffffffffffffffffffffffffffffffffff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6" grpId="0" animBg="1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8200" y="457200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Primary Sources: gross income to the filer, such as job compensation (e.g., public salary) &amp; capital gains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Secondary Sources: list major clients and customers of businesses of which you own more than 5 percent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6: Income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47800"/>
            <a:ext cx="7467600" cy="3025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685800" y="2133600"/>
            <a:ext cx="7620000" cy="4572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85800" y="2590800"/>
            <a:ext cx="7620000" cy="9144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85800" y="3429000"/>
            <a:ext cx="7620000" cy="10668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2819401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radley Hand ITC" pitchFamily="66" charset="0"/>
              </a:rPr>
              <a:t>State of Florida            325 John Knox Rd.        $45,000</a:t>
            </a:r>
            <a:endParaRPr lang="en-US" sz="2400" b="1" dirty="0">
              <a:latin typeface="Bradley Hand ITC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31242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radley Hand ITC" pitchFamily="66" charset="0"/>
              </a:rPr>
              <a:t>Yum! Brands, Inc.    1900 Col. Sanders Lane   $15,000    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6800" y="38100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radley Hand ITC" pitchFamily="66" charset="0"/>
              </a:rPr>
              <a:t>N/A</a:t>
            </a:r>
            <a:endParaRPr lang="en-US" sz="2400" b="1" dirty="0">
              <a:latin typeface="Bradley Hand ITC" pitchFamily="66" charset="0"/>
            </a:endParaRPr>
          </a:p>
        </p:txBody>
      </p:sp>
      <p:pic>
        <p:nvPicPr>
          <p:cNvPr id="11" name="Picture 3" descr="C:\Users\Steven J. Zuilkowski\Desktop\Presentation\politifact_photos_Pencil-sjz-righ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819400"/>
            <a:ext cx="6267450" cy="6629400"/>
          </a:xfrm>
          <a:prstGeom prst="rect">
            <a:avLst/>
          </a:prstGeom>
          <a:noFill/>
        </p:spPr>
      </p:pic>
      <p:pic>
        <p:nvPicPr>
          <p:cNvPr id="12" name="Picture 3" descr="C:\Users\Steven J. Zuilkowski\Desktop\Presentation\politifact_photos_Pencil-sjz-righ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810000"/>
            <a:ext cx="6267450" cy="6629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338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-4.42183E-6 C 0.00312 0.00278 0.00503 0.00694 0.00885 0.00185 C 0.01145 -0.00139 0.01284 -0.00601 0.01492 -0.00994 C 0.01597 -0.01202 0.01788 -0.01596 0.01788 -0.01596 C 0.01944 -0.02243 0.02013 -0.02683 0.02378 -0.03191 C 0.02534 -0.03793 0.02673 -0.04371 0.02829 -0.04972 C 0.03541 -0.04648 0.03228 -0.0444 0.03715 -0.0377 C 0.03888 -0.03122 0.0427 -0.02266 0.04617 -0.01781 C 0.05086 -0.00023 0.04409 -0.02289 0.05069 -0.00786 C 0.05138 -0.00601 0.05138 -0.00393 0.05208 -0.00208 C 0.05294 -4.42183E-6 0.05416 0.00185 0.0552 0.00393 C 0.05833 0.01735 0.05399 0.00231 0.0611 0.01596 C 0.06996 0.03307 0.0552 0.01133 0.06562 0.0259 C 0.06735 0.03354 0.06961 0.03539 0.07447 0.03978 C 0.07603 0.03909 0.07794 0.03909 0.07899 0.0377 C 0.08003 0.03631 0.07985 0.03354 0.08055 0.03169 C 0.08228 0.02729 0.08402 0.02521 0.08645 0.02174 C 0.09079 0.00578 0.08489 0.02521 0.09097 0.0118 C 0.09183 0.00995 0.09166 0.00763 0.09253 0.00601 C 0.09826 -0.00416 0.09791 -0.00301 0.10433 -0.00601 C 0.10728 -0.00462 0.11058 -0.00393 0.11336 -0.00208 C 0.11788 0.00093 0.12117 0.00625 0.12534 0.00995 C 0.13367 0.00601 0.13038 0.0037 0.13419 -0.00393 C 0.13541 -0.00624 0.13715 -0.00786 0.13871 -0.00994 C 0.14062 -0.01757 0.14357 -0.02636 0.14774 -0.03191 C 0.14826 -0.03376 0.14808 -0.03631 0.14913 -0.0377 C 0.15451 -0.04486 0.1559 -0.03261 0.15815 -0.02775 C 0.16232 -0.01041 0.17152 0.00278 0.17899 0.01781 C 0.18159 0.02313 0.18298 0.0303 0.18506 0.03585 C 0.18853 0.04464 0.19374 0.04811 0.19999 0.05366 C 0.20138 0.05504 0.20433 0.05759 0.20433 0.05759 C 0.20659 0.06614 0.20867 0.06638 0.21492 0.0636 C 0.22205 0.04926 0.21823 0.05481 0.22535 0.04579 C 0.22691 0.03932 0.23282 0.02775 0.23282 0.02775 C 0.23472 0.01966 0.23663 0.0118 0.23853 0.00393 C 0.23593 -0.04163 0.24062 -0.03122 0.20294 -0.03376 C 0.20555 -0.02289 0.2026 -0.01249 0.20433 -4.42183E-6 C 0.20607 0.01341 0.22726 0.02752 0.23715 0.03169 C 0.23819 0.03307 0.23889 0.03492 0.24027 0.03585 C 0.24305 0.0377 0.24913 0.03978 0.24913 0.03978 C 0.25815 0.03909 0.26702 0.03885 0.27603 0.0377 C 0.28073 0.037 0.2894 0.03169 0.2894 0.03169 C 0.30329 0.01434 0.33525 0.01712 0.3507 0.01596 C 0.34861 0.0081 0.34618 0.00393 0.34167 -0.00208 C 0.33941 -0.01179 0.32657 -0.03099 0.31927 -0.03584 C 0.31407 -0.03931 0.30711 -0.0414 0.30139 -0.04371 C 0.29843 -0.04301 0.29513 -0.04371 0.29253 -0.04186 C 0.29114 -0.0407 0.29027 -0.0377 0.29097 -0.03584 C 0.29166 -0.03399 0.29409 -0.03469 0.29549 -0.03376 C 0.30017 -0.03099 0.3052 -0.02683 0.31042 -0.0259 C 0.33455 -0.02174 0.3592 -0.01873 0.38351 -0.01596 C 0.38733 -0.0148 0.39271 -0.01457 0.39549 -0.00994 C 0.39653 -0.00832 0.396 -0.00578 0.39688 -0.00393 C 0.39756 -0.00231 0.39895 -0.00139 0.4 -4.42183E-6 C 0.40243 0.01087 0.40313 0.01966 0.41181 0.02382 C 0.42396 0.02035 0.43525 0.01503 0.44601 0.00786 C 0.454 0.00255 0.45868 -0.00809 0.46684 -0.01202 C 0.47865 0.00347 0.51459 -0.00046 0.52379 -4.42183E-6 C 0.53785 0.01226 0.52917 0.00833 0.5507 0.00601 C 0.56233 0.0007 0.57448 -0.00301 0.58646 -0.00786 C 0.59063 -0.01364 0.59723 -0.01734 0.60295 -0.01989 C 0.6408 -0.00925 0.6599 -0.01503 0.71181 -0.01387 C 0.72604 -0.00139 0.74479 -0.00139 0.76111 -4.42183E-6 C 0.77691 0.00486 0.79254 0.00786 0.80886 0.00786 " pathEditMode="relative" ptsTypes="fffffffffffffffffffffffffffffffffffffffffffffffffffffffffffffffA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88889E-6 -6.0037E-6 C 0.01319 -0.00602 0.02621 -0.00509 0.04027 -0.00602 C 0.04982 -0.01041 0.05642 -0.02221 0.06562 -0.02591 C 0.06579 -0.02591 0.07812 -0.02452 0.08055 -0.02198 C 0.08194 -0.02036 0.08211 -0.01735 0.0835 -0.01596 C 0.08715 -0.01203 0.09305 -0.01342 0.09704 -0.00995 C 0.09999 -0.00741 0.1026 -0.00371 0.1059 -0.00209 C 0.10746 -0.00139 0.10902 -0.00093 0.11041 -6.0037E-6 C 0.11701 0.00485 0.12135 0.01063 0.12829 0.01387 C 0.12933 0.01572 0.12968 0.0185 0.13124 0.01965 C 0.13402 0.02196 0.13767 0.0215 0.14027 0.02381 C 0.14183 0.0252 0.14305 0.02728 0.14479 0.02775 C 0.14722 0.02844 0.14982 0.02775 0.15225 0.02775 " pathEditMode="relative" ptsTypes="ffffffffffffA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14400" y="373380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List ownership stake in the industry types specified in the instructions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Common Mistake: Do not list businesses that are not of the specified industry types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6: Interests in Specified Businesses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0"/>
            <a:ext cx="7467600" cy="204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14600" y="19050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radley Hand ITC" pitchFamily="66" charset="0"/>
              </a:rPr>
              <a:t>N/A</a:t>
            </a:r>
            <a:endParaRPr lang="en-US" sz="2400" b="1" dirty="0">
              <a:latin typeface="Bradley Hand ITC" pitchFamily="66" charset="0"/>
            </a:endParaRPr>
          </a:p>
        </p:txBody>
      </p:sp>
      <p:pic>
        <p:nvPicPr>
          <p:cNvPr id="5123" name="Picture 3" descr="C:\Users\Steven J. Zuilkowski\Desktop\Presentation\politifact_photos_Pencil-sjz-righ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828800"/>
            <a:ext cx="6267450" cy="6629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338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60777E-7 C 0.00659 -0.00278 0.01024 -0.00925 0.01649 -0.0118 C 0.021 -0.01573 0.02326 -0.01966 0.02847 -0.02174 C 0.03107 -0.02406 0.03316 -0.02752 0.03593 -0.02984 C 0.0368 -0.03053 0.04618 -0.03377 0.04635 -0.03377 C 0.05191 -0.03307 0.05746 -0.03261 0.06284 -0.03169 C 0.06857 -0.03053 0.07291 -0.02197 0.0776 -0.01781 C 0.07934 -0.01134 0.08333 -0.00648 0.08507 -3.60777E-7 C 0.08732 0.00832 0.09062 0.01549 0.09253 0.02405 C 0.09201 0.03145 0.09236 0.04209 0.08958 0.04972 C 0.08541 0.06082 0.07448 0.07146 0.0658 0.07562 C 0.0533 0.07377 0.04965 0.0747 0.04184 0.0636 C 0.04132 0.06174 0.04132 0.05943 0.04045 0.05781 C 0.03975 0.05619 0.03802 0.0555 0.03732 0.05365 C 0.03246 0.04093 0.03038 0.02544 0.02691 0.01202 C 0.02743 0.00462 0.02621 -0.00324 0.02847 -0.00995 C 0.03021 -0.0148 0.04531 -0.02406 0.0493 -0.02567 C 0.05538 -0.03122 0.0618 -0.03284 0.06875 -0.03562 C 0.07569 -0.03492 0.08264 -0.03492 0.08958 -0.03377 C 0.09409 -0.03307 0.09462 -0.0303 0.09861 -0.02776 C 0.10607 -0.02267 0.10034 -0.02914 0.10746 -0.02174 C 0.1118 -0.01712 0.11337 -0.01203 0.11805 -0.00787 C 0.125 0.00624 0.121 0.00162 0.12847 0.00809 C 0.13524 0.0215 0.13437 0.01526 0.13437 0.0259 " pathEditMode="relative" ptsTypes="fffffffffffffffffffffffA">
                                      <p:cBhvr>
                                        <p:cTn id="1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6: Training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828800"/>
            <a:ext cx="7467600" cy="76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2971800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Constitutional and Municipal Officers must complete 4 hours of ethics training each calendar year.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Public officials assuming a new office/term before 3/31 must complete the training before 12/31 of that year</a:t>
            </a:r>
            <a:endParaRPr lang="en-US" sz="2400" dirty="0"/>
          </a:p>
        </p:txBody>
      </p:sp>
      <p:pic>
        <p:nvPicPr>
          <p:cNvPr id="6" name="Picture 3" descr="C:\Users\Steven J. Zuilkowski\Desktop\Presentation\politifact_photos_Pencil-sjz-righ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209800"/>
            <a:ext cx="6267450" cy="6629400"/>
          </a:xfrm>
          <a:prstGeom prst="rect">
            <a:avLst/>
          </a:prstGeom>
          <a:noFill/>
        </p:spPr>
      </p:pic>
      <p:pic>
        <p:nvPicPr>
          <p:cNvPr id="3074" name="Picture 2" descr="C:\Users\Steven J. Zuilkowski\Desktop\Presentation\checkmark-graphic-fre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1981200"/>
            <a:ext cx="671393" cy="620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338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8 -0.01734 C -0.00781 -0.01156 -0.00573 -0.00462 -0.00347 0.00069 C -0.00174 0.00486 0.00052 0.00856 0.0026 0.01249 C 0.00364 0.01457 0.00555 0.0185 0.00555 0.01873 C 0.01406 0.01503 0.01857 0.00185 0.02639 -0.00532 C 0.02969 -0.01804 0.02517 -0.00601 0.03246 -0.01318 C 0.03524 -0.01596 0.03698 -0.02058 0.03993 -0.02313 C 0.04132 -0.02451 0.04288 -0.02567 0.04427 -0.02706 C 0.04635 -0.03538 0.05226 -0.04024 0.05781 -0.0451 C 0.05833 -0.04718 0.05816 -0.04972 0.0592 -0.05111 C 0.06024 -0.0525 0.06232 -0.05203 0.06371 -0.05296 C 0.06667 -0.05481 0.06962 -0.06105 0.07274 -0.06105 " pathEditMode="relative" rAng="0" ptsTypes="fffffffffffA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0" y="-4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6: Finishing Up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00200"/>
            <a:ext cx="7546027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762000" y="5257800"/>
            <a:ext cx="7696200" cy="4572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8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1: Section by Section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752600"/>
            <a:ext cx="3124200" cy="40578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990600"/>
            <a:ext cx="3144719" cy="411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1: Filing Options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0200"/>
            <a:ext cx="7467600" cy="21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62000" y="4191000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Two Thresholds: Dollar Value &amp; Comparative (Percentage)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Each threshold has its own set of instructions on the form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The filer must choose one threshold to use throughout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Common Mistake: Do not forget to check the box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685800" y="2743200"/>
            <a:ext cx="7696200" cy="10668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8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1: Primary Sources of Income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0200"/>
            <a:ext cx="7467600" cy="1723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14400" y="3581400"/>
            <a:ext cx="723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Report sources of gross income to the filer exceeding threshold chosen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Dollar Value Threshold: $2,500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Do not report income amounts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Do not report public salary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will cover: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2514600" y="1524000"/>
            <a:ext cx="4267200" cy="3276600"/>
          </a:xfrm>
        </p:spPr>
        <p:txBody>
          <a:bodyPr>
            <a:normAutofit/>
          </a:bodyPr>
          <a:lstStyle/>
          <a:p>
            <a:r>
              <a:rPr lang="en-US" dirty="0" smtClean="0"/>
              <a:t>What is financial disclosure</a:t>
            </a:r>
          </a:p>
          <a:p>
            <a:r>
              <a:rPr lang="en-US" dirty="0" smtClean="0"/>
              <a:t>How to fill out the forms</a:t>
            </a:r>
          </a:p>
          <a:p>
            <a:r>
              <a:rPr lang="en-US" dirty="0" smtClean="0"/>
              <a:t>Common mistakes</a:t>
            </a:r>
          </a:p>
          <a:p>
            <a:r>
              <a:rPr lang="en-US" dirty="0" smtClean="0"/>
              <a:t>How to amend a filing</a:t>
            </a:r>
          </a:p>
          <a:p>
            <a:r>
              <a:rPr lang="en-US" dirty="0" smtClean="0"/>
              <a:t>Late Filing: Fines &amp; Collections</a:t>
            </a:r>
          </a:p>
          <a:p>
            <a:r>
              <a:rPr lang="en-US" dirty="0" smtClean="0"/>
              <a:t>Recent changes in the law</a:t>
            </a:r>
          </a:p>
          <a:p>
            <a:r>
              <a:rPr lang="en-US" dirty="0" smtClean="0"/>
              <a:t>Questions</a:t>
            </a:r>
          </a:p>
          <a:p>
            <a:endParaRPr lang="en-US" dirty="0"/>
          </a:p>
        </p:txBody>
      </p:sp>
      <p:pic>
        <p:nvPicPr>
          <p:cNvPr id="9221" name="Picture 5" descr="C:\Users\Steven J. Zuilkowski\Desktop\Presentation\raising hand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67200"/>
            <a:ext cx="9144000" cy="3136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400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1: Secondary Sources of Income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52600"/>
            <a:ext cx="7467600" cy="1632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38200" y="365760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Dollar Value Threshold: List major clients and customers of businesses of which you own more than 5%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Common Mistake: do not list “second jobs”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Do not list dollar amounts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1: Real Property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752600"/>
            <a:ext cx="58864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38200" y="3352800"/>
            <a:ext cx="754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List property where ownership is greater than 5%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Only Florida properties are reportable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Residence(s) and vacation home(s) are not reportable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Most Common: rentals, commercial property, investment properties, vacant lots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Do not list property value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1: Intangible Personal Property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057400"/>
            <a:ext cx="7467600" cy="1065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14400" y="38862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Dollar Value Threshold: $10,000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Do not list dollar amounts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Most Common:  bank accounts, stock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1: Liabilities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05000"/>
            <a:ext cx="7467600" cy="1347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14400" y="36576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Dollar Value Threshold: $10,000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Exclusions listed in form instructions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Do not list dollar amounts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1: Interests in Specified Businesses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828800"/>
            <a:ext cx="7467600" cy="1770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14400" y="388620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List ownership stake in the industry types specified in the instructions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Common Mistake: Do not list businesses that are not of the specified industry types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1: Finishing Up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99930"/>
            <a:ext cx="7467600" cy="232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685800" y="1828800"/>
            <a:ext cx="7620000" cy="5334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Disclosure Issues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962400" y="1219200"/>
            <a:ext cx="4267200" cy="4114800"/>
          </a:xfrm>
        </p:spPr>
        <p:txBody>
          <a:bodyPr>
            <a:normAutofit/>
          </a:bodyPr>
          <a:lstStyle/>
          <a:p>
            <a:r>
              <a:rPr lang="en-US" sz="2800" u="sng" dirty="0" smtClean="0"/>
              <a:t>Do not </a:t>
            </a:r>
            <a:r>
              <a:rPr lang="en-US" sz="2800" dirty="0" smtClean="0"/>
              <a:t>disclose the entire investment vehicle</a:t>
            </a:r>
          </a:p>
          <a:p>
            <a:endParaRPr lang="en-US" sz="2800" dirty="0" smtClean="0"/>
          </a:p>
          <a:p>
            <a:r>
              <a:rPr lang="en-US" sz="2800" dirty="0" smtClean="0"/>
              <a:t>Instead, disclose individual investment products within the vehicle that meet the applicable threshold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762000"/>
            <a:ext cx="2971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How to Disclose IRAs, 401(k)s, Investment Accounts, and FRS Investment Plan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191000" y="58674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See CEO 11-11 &amp; CEO 12-10.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Disclosing an IRA on Form 6</a:t>
            </a:r>
            <a:endParaRPr lang="en-US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62000" y="3429000"/>
            <a:ext cx="7467600" cy="255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Content Placeholder 5"/>
          <p:cNvGraphicFramePr>
            <a:graphicFrameLocks/>
          </p:cNvGraphicFramePr>
          <p:nvPr/>
        </p:nvGraphicFramePr>
        <p:xfrm>
          <a:off x="838200" y="1524000"/>
          <a:ext cx="3352800" cy="185420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981200"/>
                <a:gridCol w="13716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SAMPLE IRA CONTAINS</a:t>
                      </a:r>
                      <a:endParaRPr lang="en-US" dirty="0"/>
                    </a:p>
                  </a:txBody>
                  <a:tcPr>
                    <a:solidFill>
                      <a:srgbClr val="B5172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Facebook</a:t>
                      </a:r>
                      <a:r>
                        <a:rPr lang="en-US" dirty="0" smtClean="0"/>
                        <a:t> Stock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$11,000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XYZ Mutual Fund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G.M. Stock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$500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IRA TOTAL</a:t>
                      </a:r>
                      <a:endParaRPr lang="en-US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$13,500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419600" y="14478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Disclose individual products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Form 6 Threshold for Assets is $1,000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38200" y="48768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Bradley Hand ITC" pitchFamily="66" charset="0"/>
              </a:rPr>
              <a:t>Facebook</a:t>
            </a:r>
            <a:r>
              <a:rPr lang="en-US" sz="2400" b="1" dirty="0" smtClean="0">
                <a:latin typeface="Bradley Hand ITC" pitchFamily="66" charset="0"/>
              </a:rPr>
              <a:t> stock                                                    $11,000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4400" y="53340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radley Hand ITC" pitchFamily="66" charset="0"/>
              </a:rPr>
              <a:t>XYZ Mutual Fund                                           $2,000</a:t>
            </a:r>
            <a:endParaRPr lang="en-US" sz="2400" b="1" dirty="0">
              <a:latin typeface="Bradley Hand ITC" pitchFamily="66" charset="0"/>
            </a:endParaRPr>
          </a:p>
        </p:txBody>
      </p:sp>
      <p:pic>
        <p:nvPicPr>
          <p:cNvPr id="15" name="Picture 3" descr="C:\Users\Steven J. Zuilkowski\Desktop\Presentation\politifact_photos_Pencil-sjz-righ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724400"/>
            <a:ext cx="6267450" cy="66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8 0.0259 C 0.00156 0.03029 0.00903 0.02937 0.02048 0.02775 C 0.03107 0.02336 0.01927 0.0296 0.02795 0.01989 C 0.02969 0.01804 0.03194 0.01757 0.03385 0.01596 C 0.0375 0.01272 0.03646 0.01133 0.03993 0.00786 C 0.04271 0.00509 0.04583 0.00254 0.04878 2.16466E-6 C 0.05035 -0.00139 0.0533 -0.00393 0.0533 -0.0037 C 0.06128 -0.02035 0.05087 -0.00162 0.06076 -0.01203 C 0.06597 -0.01758 0.06371 -0.02035 0.07118 -0.02382 C 0.0717 -0.02452 0.07847 -0.03238 0.07726 -0.03377 C 0.07569 -0.03562 0.07326 -0.03238 0.07118 -0.03169 C 0.06545 -0.02012 0.06267 -0.0148 0.05937 -0.00208 C 0.05833 0.00185 0.05625 0.00994 0.05625 0.01017 C 0.05677 0.01526 0.05573 0.02127 0.05781 0.0259 C 0.06146 0.03399 0.0743 0.037 0.08021 0.03978 C 0.09323 0.03908 0.10607 0.03885 0.1191 0.03769 C 0.13003 0.03677 0.14132 0.02914 0.15191 0.0259 C 0.16614 0.02174 0.18142 0.02012 0.19514 0.01387 C 0.20208 0.01457 0.2092 0.01364 0.21597 0.01596 C 0.21771 0.01665 0.2184 0.01966 0.2191 0.02197 C 0.22309 0.03353 0.22621 0.04556 0.22951 0.05758 C 0.22847 0.07747 0.23073 0.08557 0.22344 0.09944 C 0.22101 0.10962 0.21771 0.11332 0.21163 0.12118 C 0.20833 0.12558 0.20625 0.13159 0.2026 0.13529 C 0.19687 0.14107 0.19132 0.14616 0.18472 0.14917 C 0.18316 0.14708 0.18125 0.1457 0.18021 0.14315 C 0.17899 0.14015 0.17934 0.13645 0.17864 0.13321 C 0.17691 0.12419 0.17344 0.11332 0.16979 0.10546 C 0.16788 0.10129 0.1658 0.09736 0.16371 0.09343 C 0.16267 0.09135 0.16076 0.08742 0.16076 0.08765 C 0.15798 0.07562 0.15104 0.06707 0.14739 0.05573 C 0.14531 0.04903 0.14531 0.04486 0.14132 0.03978 C 0.1408 0.03654 0.13993 0.0333 0.13993 0.02983 C 0.13993 0.02497 0.14062 0.00647 0.14583 0.00208 C 0.15503 -0.00555 0.17361 -0.00532 0.18177 -0.00602 C 0.19028 -0.00879 0.19635 -0.01064 0.20555 -0.01203 C 0.21458 -0.01573 0.22448 -0.01619 0.23385 -0.01781 C 0.24357 -0.0148 0.25278 -0.00995 0.26232 -0.00602 C 0.26788 -0.00116 0.27396 0.00324 0.28021 0.00601 C 0.28212 0.00971 0.29097 0.02544 0.29357 0.02775 C 0.3066 0.03862 0.34201 0.03561 0.34739 0.03584 C 0.35399 0.03862 0.36024 0.04163 0.36684 0.04371 C 0.38802 0.04116 0.40451 0.04047 0.42656 0.04186 C 0.44566 0.03978 0.45798 0.03793 0.47726 0.03978 C 0.49548 0.04348 0.51042 0.03677 0.52795 0.03376 C 0.55417 0.02937 0.58073 0.02636 0.60712 0.02382 C 0.61649 0.02151 0.62604 0.01896 0.63542 0.01596 C 0.65035 0.00601 0.66875 0.00254 0.68472 -0.00393 C 0.68576 -0.00602 0.68594 -0.00902 0.68767 -0.00995 C 0.69288 -0.01272 0.69236 -0.00463 0.69357 -0.00208 C 0.69427 -0.00046 0.69566 0.00069 0.6967 0.00208 C 0.70017 0.01619 0.69792 0.0104 0.7026 0.01989 C 0.70156 0.03561 0.70139 0.04695 0.69514 0.05966 C 0.68976 0.0488 0.69236 0.05689 0.69357 0.03769 C 0.69531 0.00879 0.6908 0.00717 0.7026 -0.00787 C 0.7066 -0.00717 0.71076 -0.0081 0.71458 -0.00602 C 0.71614 -0.00509 0.72118 0.00879 0.72344 0.01202 C 0.72708 0.0259 0.72569 0.01989 0.72795 0.02983 C 0.72691 0.0488 0.72795 0.06845 0.71163 0.07354 C 0.70555 0.08117 0.69861 0.08418 0.69062 0.08742 C 0.68767 0.08857 0.68177 0.09158 0.68177 0.09181 C 0.68073 0.09019 0.67934 0.08927 0.67864 0.08742 C 0.67726 0.08372 0.67569 0.07562 0.67569 0.07585 C 0.67621 0.0488 0.67101 0.00185 0.68472 -0.0259 C 0.68802 -0.03955 0.69496 -0.04094 0.7026 -0.04764 C 0.7092 -0.04695 0.71753 -0.04996 0.72205 -0.04371 C 0.72587 -0.03862 0.72795 -0.03192 0.7309 -0.0259 C 0.73194 -0.02382 0.73385 -0.01989 0.73385 -0.01966 C 0.73594 -0.00671 0.73837 0.00717 0.74132 0.01989 C 0.7408 0.03053 0.74288 0.04301 0.73837 0.0518 C 0.73125 0.06545 0.71892 0.07447 0.70712 0.07747 C 0.70139 0.07562 0.69792 0.07493 0.69357 0.06961 C 0.69167 0.06105 0.68767 0.04995 0.68472 0.04186 C 0.69253 0.03816 0.69965 0.04232 0.70712 0.04579 C 0.71215 0.04348 0.71163 0.04579 0.71163 0.04186 " pathEditMode="relative" rAng="0" ptsTypes="ffffffffffffffffffffffffffffffffffffffffffffffffffffffffffffffffffffffffff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00" y="24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657600"/>
            <a:ext cx="7467600" cy="1065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Disclosing an IRA on Form 1</a:t>
            </a:r>
            <a:endParaRPr lang="en-US" dirty="0"/>
          </a:p>
        </p:txBody>
      </p:sp>
      <p:graphicFrame>
        <p:nvGraphicFramePr>
          <p:cNvPr id="10" name="Content Placeholder 5"/>
          <p:cNvGraphicFramePr>
            <a:graphicFrameLocks/>
          </p:cNvGraphicFramePr>
          <p:nvPr/>
        </p:nvGraphicFramePr>
        <p:xfrm>
          <a:off x="838200" y="1524000"/>
          <a:ext cx="3352800" cy="185420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981200"/>
                <a:gridCol w="13716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SAMPLE IRA CONTAINS</a:t>
                      </a:r>
                      <a:endParaRPr lang="en-US" dirty="0"/>
                    </a:p>
                  </a:txBody>
                  <a:tcPr>
                    <a:solidFill>
                      <a:srgbClr val="B5172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Facebook</a:t>
                      </a:r>
                      <a:r>
                        <a:rPr lang="en-US" dirty="0" smtClean="0"/>
                        <a:t> Stock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$11,000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XYZ Mutual Fund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G.M. Stock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$500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IRA TOTAL</a:t>
                      </a:r>
                      <a:endParaRPr lang="en-US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$13,500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419600" y="1447800"/>
            <a:ext cx="411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Disclose individual products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Form 1 Threshold for Intangible Assets is $10,000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Do not report dollar amounts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38200" y="41148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radley Hand ITC" pitchFamily="66" charset="0"/>
              </a:rPr>
              <a:t>Stock                           </a:t>
            </a:r>
            <a:r>
              <a:rPr lang="en-US" sz="2400" b="1" dirty="0" err="1" smtClean="0">
                <a:latin typeface="Bradley Hand ITC" pitchFamily="66" charset="0"/>
              </a:rPr>
              <a:t>Facebook</a:t>
            </a:r>
            <a:endParaRPr lang="en-US" sz="2400" b="1" dirty="0" smtClean="0">
              <a:latin typeface="Bradley Hand ITC" pitchFamily="66" charset="0"/>
            </a:endParaRPr>
          </a:p>
        </p:txBody>
      </p:sp>
      <p:pic>
        <p:nvPicPr>
          <p:cNvPr id="15" name="Picture 3" descr="C:\Users\Steven J. Zuilkowski\Desktop\Presentation\politifact_photos_Pencil-sjz-righ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962400"/>
            <a:ext cx="6267450" cy="66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46068E-6 C 0.00521 0.01064 0.0125 0.01203 0.02101 0.01596 C 0.03594 0.01388 0.04236 0.01203 0.05226 -0.00208 C 0.05886 0.00717 0.05521 0.0148 0.06563 0.01989 C 0.06615 0.02197 0.06684 0.02382 0.06719 0.0259 C 0.06788 0.03122 0.06511 0.03955 0.06875 0.04186 C 0.07205 0.04394 0.06945 0.03238 0.07014 0.02775 C 0.07136 0.0192 0.07413 0.01018 0.07622 0.00208 C 0.07691 -0.00046 0.07552 0.0074 0.07465 0.00995 C 0.07257 0.01642 0.06268 0.02382 0.06268 0.02382 C 0.06077 0.02313 0.05764 0.02452 0.05677 0.02197 C 0.05608 0.02012 0.05972 0.01989 0.06129 0.01989 C 0.06806 0.01989 0.07518 0.02567 0.08212 0.0259 C 0.1125 0.02706 0.14271 0.02706 0.17309 0.02775 C 0.19358 0.02706 0.21389 0.02706 0.23438 0.0259 C 0.2408 0.02544 0.24931 0.02058 0.25521 0.01781 C 0.26597 0.01272 0.27865 0.01295 0.28959 0.01203 C 0.31684 0.0148 0.34219 0.0185 0.37014 0.01989 C 0.36823 0.0118 0.36823 0.00879 0.36268 0.00393 C 0.35747 0.00625 0.35625 0.01087 0.35382 0.01781 C 0.35243 0.02174 0.34757 0.0303 0.3507 0.02984 C 0.35521 0.02914 0.35972 0.02845 0.36424 0.02775 C 0.36528 0.02729 0.37205 0.02475 0.37309 0.02382 C 0.38316 0.01573 0.36858 0.02359 0.38056 0.01781 C 0.38403 0.01342 0.38768 0.01041 0.39115 0.00601 C 0.40347 0.01157 0.3974 0.00763 0.40903 0.01781 C 0.41025 0.01897 0.41077 0.02105 0.41198 0.02197 C 0.41597 0.02521 0.42535 0.02775 0.42535 0.02775 C 0.42795 0.03122 0.42969 0.03307 0.43143 0.0377 C 0.43386 0.04441 0.4309 0.04371 0.43438 0.04371 " pathEditMode="relative" ptsTypes="fffffffffffffffffffffffffffff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</a:t>
            </a:r>
            <a:r>
              <a:rPr lang="en-US" dirty="0" smtClean="0"/>
              <a:t>do I fix a mistake or omission?</a:t>
            </a:r>
            <a:endParaRPr lang="en-US" dirty="0"/>
          </a:p>
        </p:txBody>
      </p:sp>
      <p:pic>
        <p:nvPicPr>
          <p:cNvPr id="4" name="Picture 3" descr="Form1Xp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1" y="1447800"/>
            <a:ext cx="3276600" cy="4251693"/>
          </a:xfrm>
          <a:prstGeom prst="rect">
            <a:avLst/>
          </a:prstGeom>
        </p:spPr>
      </p:pic>
      <p:pic>
        <p:nvPicPr>
          <p:cNvPr id="5" name="Picture 4" descr="Form1Xp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1828800"/>
            <a:ext cx="3283574" cy="426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2743200"/>
            <a:ext cx="3048000" cy="646331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381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</a:rPr>
              <a:t>Form 1X</a:t>
            </a:r>
            <a:endParaRPr lang="en-US" sz="3600" b="1" dirty="0">
              <a:solidFill>
                <a:srgbClr val="000000"/>
              </a:solidFill>
            </a:endParaRPr>
          </a:p>
        </p:txBody>
      </p:sp>
      <p:pic>
        <p:nvPicPr>
          <p:cNvPr id="7" name="Picture 6" descr="Form6Xp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1447800"/>
            <a:ext cx="3332626" cy="4343400"/>
          </a:xfrm>
          <a:prstGeom prst="rect">
            <a:avLst/>
          </a:prstGeom>
        </p:spPr>
      </p:pic>
      <p:pic>
        <p:nvPicPr>
          <p:cNvPr id="8" name="Picture 7" descr="Form6Xp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62600" y="1981200"/>
            <a:ext cx="3126657" cy="4038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57800" y="2743200"/>
            <a:ext cx="3048000" cy="646331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 w="381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</a:rPr>
              <a:t>Form 6X</a:t>
            </a:r>
            <a:endParaRPr lang="en-US" sz="36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9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609600"/>
            <a:ext cx="7467600" cy="685800"/>
          </a:xfrm>
        </p:spPr>
        <p:txBody>
          <a:bodyPr/>
          <a:lstStyle/>
          <a:p>
            <a:r>
              <a:rPr lang="en-US" dirty="0" smtClean="0"/>
              <a:t>The purpose of financial </a:t>
            </a:r>
            <a:r>
              <a:rPr lang="en-US" dirty="0"/>
              <a:t>d</a:t>
            </a:r>
            <a:r>
              <a:rPr lang="en-US" dirty="0" smtClean="0"/>
              <a:t>isclosure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762000" y="1905000"/>
            <a:ext cx="7467600" cy="3276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Reminds public officials of financial interests that may conflict with their duties</a:t>
            </a:r>
          </a:p>
          <a:p>
            <a:r>
              <a:rPr lang="en-US" sz="2800" dirty="0" smtClean="0"/>
              <a:t>Citizens can monitor potential conflicts</a:t>
            </a:r>
          </a:p>
          <a:p>
            <a:r>
              <a:rPr lang="en-US" sz="2800" dirty="0" smtClean="0"/>
              <a:t>Deters officials from actions that might cause a conflict</a:t>
            </a:r>
          </a:p>
          <a:p>
            <a:r>
              <a:rPr lang="en-US" sz="2800" dirty="0" smtClean="0"/>
              <a:t>Instills public confidence in government</a:t>
            </a:r>
          </a:p>
        </p:txBody>
      </p:sp>
    </p:spTree>
    <p:extLst>
      <p:ext uri="{BB962C8B-B14F-4D97-AF65-F5344CB8AC3E}">
        <p14:creationId xmlns:p14="http://schemas.microsoft.com/office/powerpoint/2010/main" val="138527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I leave public office/employment?</a:t>
            </a:r>
            <a:endParaRPr lang="en-US" dirty="0"/>
          </a:p>
        </p:txBody>
      </p:sp>
      <p:pic>
        <p:nvPicPr>
          <p:cNvPr id="4" name="Picture 3" descr="Form6Fp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371600"/>
            <a:ext cx="3317907" cy="4312553"/>
          </a:xfrm>
          <a:prstGeom prst="rect">
            <a:avLst/>
          </a:prstGeom>
        </p:spPr>
      </p:pic>
      <p:pic>
        <p:nvPicPr>
          <p:cNvPr id="5" name="Picture 4" descr="Form1Fp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295400"/>
            <a:ext cx="3286897" cy="4267200"/>
          </a:xfrm>
          <a:prstGeom prst="rect">
            <a:avLst/>
          </a:prstGeom>
        </p:spPr>
      </p:pic>
      <p:pic>
        <p:nvPicPr>
          <p:cNvPr id="6" name="Picture 5" descr="Form1Fp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00" y="1828800"/>
            <a:ext cx="3298039" cy="426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9200" y="2743200"/>
            <a:ext cx="3048000" cy="646331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381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</a:rPr>
              <a:t>Form 1F</a:t>
            </a:r>
            <a:endParaRPr lang="en-US" sz="3600" b="1" dirty="0">
              <a:solidFill>
                <a:srgbClr val="000000"/>
              </a:solidFill>
            </a:endParaRPr>
          </a:p>
        </p:txBody>
      </p:sp>
      <p:pic>
        <p:nvPicPr>
          <p:cNvPr id="8" name="Picture 7" descr="Form6Fp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81600" y="1752600"/>
            <a:ext cx="3343903" cy="4343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29200" y="2743200"/>
            <a:ext cx="3048000" cy="646331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381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</a:rPr>
              <a:t>Form 6F</a:t>
            </a:r>
            <a:endParaRPr lang="en-US" sz="36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9" grpId="0" build="allAtOnce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924800" cy="685800"/>
          </a:xfrm>
        </p:spPr>
        <p:txBody>
          <a:bodyPr/>
          <a:lstStyle/>
          <a:p>
            <a:r>
              <a:rPr lang="en-US" dirty="0" smtClean="0"/>
              <a:t>Additional Forms for Reporting Individuals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62000" y="1524000"/>
            <a:ext cx="7696200" cy="4343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Gifts Law </a:t>
            </a:r>
          </a:p>
          <a:p>
            <a:pPr lvl="1"/>
            <a:r>
              <a:rPr lang="en-US" sz="2400" dirty="0" smtClean="0"/>
              <a:t>Section 112.3148, Florida Statutes</a:t>
            </a:r>
          </a:p>
          <a:p>
            <a:pPr lvl="1"/>
            <a:r>
              <a:rPr lang="en-US" sz="2400" dirty="0" smtClean="0"/>
              <a:t>Form 9, Quarterly Gift Disclosure</a:t>
            </a:r>
          </a:p>
          <a:p>
            <a:pPr lvl="1"/>
            <a:r>
              <a:rPr lang="en-US" sz="2400" dirty="0" smtClean="0"/>
              <a:t>Form 10, </a:t>
            </a:r>
            <a:r>
              <a:rPr lang="en-US" sz="2400" dirty="0"/>
              <a:t>Annual Disclosure of Gifts from Governmental Entities and Direct-Support Organizations and Honorarium Event Related </a:t>
            </a:r>
            <a:r>
              <a:rPr lang="en-US" sz="2400" dirty="0" smtClean="0"/>
              <a:t>Expenses</a:t>
            </a:r>
          </a:p>
          <a:p>
            <a:r>
              <a:rPr lang="en-US" sz="2800" dirty="0" smtClean="0"/>
              <a:t>Client Disclosure</a:t>
            </a:r>
          </a:p>
          <a:p>
            <a:pPr lvl="1"/>
            <a:r>
              <a:rPr lang="en-US" sz="2400" dirty="0" smtClean="0"/>
              <a:t>Section 112.3145(5), Florida Statutes</a:t>
            </a:r>
          </a:p>
          <a:p>
            <a:pPr lvl="1"/>
            <a:r>
              <a:rPr lang="en-US" sz="2400" dirty="0" smtClean="0"/>
              <a:t>Form 2, Quarterly Client Disclosure</a:t>
            </a:r>
          </a:p>
        </p:txBody>
      </p:sp>
    </p:spTree>
    <p:extLst>
      <p:ext uri="{BB962C8B-B14F-4D97-AF65-F5344CB8AC3E}">
        <p14:creationId xmlns:p14="http://schemas.microsoft.com/office/powerpoint/2010/main" val="244437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 Filers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1371600"/>
            <a:ext cx="80772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Forms are due July 1 every year</a:t>
            </a:r>
          </a:p>
          <a:p>
            <a:r>
              <a:rPr lang="en-US" sz="3000" dirty="0" smtClean="0"/>
              <a:t>Penalty-Free Grace Period through September 1</a:t>
            </a:r>
          </a:p>
          <a:p>
            <a:r>
              <a:rPr lang="en-US" sz="3000" dirty="0" smtClean="0"/>
              <a:t>After Sept. 1, fines of $25/day for up to 60 days ($1,500)</a:t>
            </a:r>
          </a:p>
          <a:p>
            <a:r>
              <a:rPr lang="en-US" sz="3000" dirty="0" smtClean="0"/>
              <a:t>Fine can be appealed if “unusual circumstances” outside the filer’s control prevented a timely filing</a:t>
            </a:r>
          </a:p>
          <a:p>
            <a:r>
              <a:rPr lang="en-US" sz="3000" dirty="0" smtClean="0"/>
              <a:t>Collection of fines</a:t>
            </a:r>
          </a:p>
          <a:p>
            <a:pPr lvl="1"/>
            <a:r>
              <a:rPr lang="en-US" sz="2400" dirty="0" smtClean="0"/>
              <a:t>Payment agreements with Commission on Ethics</a:t>
            </a:r>
          </a:p>
          <a:p>
            <a:pPr lvl="1"/>
            <a:r>
              <a:rPr lang="en-US" sz="2400" dirty="0" smtClean="0"/>
              <a:t>Salary withholding of compensated public officials</a:t>
            </a:r>
          </a:p>
          <a:p>
            <a:pPr lvl="1"/>
            <a:r>
              <a:rPr lang="en-US" sz="2400" dirty="0" smtClean="0"/>
              <a:t>Collection Agency</a:t>
            </a:r>
          </a:p>
          <a:p>
            <a:pPr lvl="1"/>
            <a:r>
              <a:rPr lang="en-US" sz="2400" dirty="0" smtClean="0"/>
              <a:t>Garnishment</a:t>
            </a:r>
          </a:p>
          <a:p>
            <a:r>
              <a:rPr lang="en-US" sz="2800" dirty="0" smtClean="0"/>
              <a:t>Statute of Limitations for collection of fines is 20 years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85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in the Law Effective 7/1/14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sz="quarter" idx="10"/>
          </p:nvPr>
        </p:nvSpPr>
        <p:spPr>
          <a:xfrm>
            <a:off x="762000" y="1524000"/>
            <a:ext cx="7467600" cy="4267200"/>
          </a:xfrm>
        </p:spPr>
        <p:txBody>
          <a:bodyPr>
            <a:noAutofit/>
          </a:bodyPr>
          <a:lstStyle/>
          <a:p>
            <a:pPr marL="109728" indent="0">
              <a:buClr>
                <a:schemeClr val="bg1"/>
              </a:buClr>
              <a:buNone/>
            </a:pPr>
            <a:r>
              <a:rPr lang="en-US" sz="2800" dirty="0" smtClean="0"/>
              <a:t>If a public official or employee </a:t>
            </a:r>
            <a:r>
              <a:rPr lang="en-US" sz="2800" u="sng" dirty="0" smtClean="0"/>
              <a:t>fails or refuses</a:t>
            </a:r>
            <a:r>
              <a:rPr lang="en-US" sz="2800" dirty="0" smtClean="0"/>
              <a:t> to file a financial disclosure form and receives the </a:t>
            </a:r>
            <a:r>
              <a:rPr lang="en-US" sz="2800" u="sng" dirty="0" smtClean="0"/>
              <a:t>maximum fine</a:t>
            </a:r>
            <a:r>
              <a:rPr lang="en-US" sz="2800" dirty="0" smtClean="0"/>
              <a:t> ($1,500)</a:t>
            </a:r>
          </a:p>
          <a:p>
            <a:pPr marL="109728" indent="0">
              <a:buClr>
                <a:schemeClr val="bg1"/>
              </a:buClr>
            </a:pPr>
            <a:endParaRPr lang="en-US" sz="1800" dirty="0" smtClean="0"/>
          </a:p>
          <a:p>
            <a:pPr marL="109728" indent="0">
              <a:buClr>
                <a:schemeClr val="bg1"/>
              </a:buClr>
              <a:buNone/>
            </a:pPr>
            <a:r>
              <a:rPr lang="en-US" sz="2800" dirty="0" smtClean="0"/>
              <a:t>the Commission shall </a:t>
            </a:r>
            <a:r>
              <a:rPr lang="en-US" sz="2800" u="sng" dirty="0" smtClean="0"/>
              <a:t>automatically</a:t>
            </a:r>
            <a:r>
              <a:rPr lang="en-US" sz="2800" dirty="0" smtClean="0"/>
              <a:t> investigate and conduct a public hearing</a:t>
            </a:r>
          </a:p>
          <a:p>
            <a:pPr marL="109728" indent="0">
              <a:buClr>
                <a:schemeClr val="bg1"/>
              </a:buClr>
            </a:pPr>
            <a:endParaRPr lang="en-US" sz="1800" dirty="0" smtClean="0"/>
          </a:p>
          <a:p>
            <a:pPr marL="109728" indent="0">
              <a:buClr>
                <a:schemeClr val="bg1"/>
              </a:buClr>
              <a:buNone/>
            </a:pPr>
            <a:r>
              <a:rPr lang="en-US" sz="2800" dirty="0" smtClean="0"/>
              <a:t>to determine whether the person’s failure to file was </a:t>
            </a:r>
            <a:r>
              <a:rPr lang="en-US" sz="2800" u="sng" dirty="0" smtClean="0"/>
              <a:t>willful</a:t>
            </a:r>
            <a:r>
              <a:rPr lang="en-US" sz="2800" dirty="0" smtClean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5600" y="54864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Form 6, see Section 112.3144(6), Florida Statutes.</a:t>
            </a:r>
          </a:p>
          <a:p>
            <a:r>
              <a:rPr lang="en-US" dirty="0" smtClean="0"/>
              <a:t>For Form 1, see Section 112.3145(8)(c), Florida Statutes.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in the Law Effective 7/1/14 (cont.)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sz="quarter" idx="10"/>
          </p:nvPr>
        </p:nvSpPr>
        <p:spPr>
          <a:xfrm>
            <a:off x="762000" y="1524000"/>
            <a:ext cx="7467600" cy="2971800"/>
          </a:xfrm>
        </p:spPr>
        <p:txBody>
          <a:bodyPr>
            <a:noAutofit/>
          </a:bodyPr>
          <a:lstStyle/>
          <a:p>
            <a:pPr marL="109728" indent="0">
              <a:buClr>
                <a:schemeClr val="bg1"/>
              </a:buClr>
              <a:buNone/>
            </a:pPr>
            <a:r>
              <a:rPr lang="en-US" sz="2800" dirty="0" smtClean="0"/>
              <a:t>If the failure to file is found to be </a:t>
            </a:r>
            <a:r>
              <a:rPr lang="en-US" sz="2800" u="sng" dirty="0" smtClean="0"/>
              <a:t>willful</a:t>
            </a:r>
            <a:endParaRPr lang="en-US" sz="2800" dirty="0" smtClean="0"/>
          </a:p>
          <a:p>
            <a:pPr marL="109728" indent="0">
              <a:buClr>
                <a:schemeClr val="bg1"/>
              </a:buClr>
            </a:pPr>
            <a:endParaRPr lang="en-US" sz="1800" dirty="0" smtClean="0"/>
          </a:p>
          <a:p>
            <a:pPr marL="109728" indent="0">
              <a:buClr>
                <a:schemeClr val="bg1"/>
              </a:buClr>
              <a:buNone/>
            </a:pPr>
            <a:r>
              <a:rPr lang="en-US" sz="2800" dirty="0" smtClean="0"/>
              <a:t>the Commission </a:t>
            </a:r>
            <a:r>
              <a:rPr lang="en-US" sz="2800" u="sng" dirty="0" smtClean="0"/>
              <a:t>must</a:t>
            </a:r>
            <a:r>
              <a:rPr lang="en-US" sz="2800" dirty="0" smtClean="0"/>
              <a:t> enter an order</a:t>
            </a:r>
          </a:p>
          <a:p>
            <a:pPr marL="109728" indent="0">
              <a:buClr>
                <a:schemeClr val="bg1"/>
              </a:buClr>
            </a:pPr>
            <a:endParaRPr lang="en-US" sz="1800" dirty="0" smtClean="0"/>
          </a:p>
          <a:p>
            <a:pPr marL="109728" indent="0">
              <a:buClr>
                <a:schemeClr val="bg1"/>
              </a:buClr>
              <a:buNone/>
            </a:pPr>
            <a:r>
              <a:rPr lang="en-US" sz="2800" dirty="0" smtClean="0"/>
              <a:t>recommending that the officer/employee be </a:t>
            </a:r>
            <a:r>
              <a:rPr lang="en-US" sz="2800" u="sng" dirty="0" smtClean="0"/>
              <a:t>removed from  his/her position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895600" y="54864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Form 6, see Section 112.3144(6), Florida Statutes.</a:t>
            </a:r>
          </a:p>
          <a:p>
            <a:r>
              <a:rPr lang="en-US" dirty="0" smtClean="0"/>
              <a:t>For Form 1, see Section 112.3145(8)(c), Florida Statutes.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even J. Zuilkowski\Desktop\Presentation\holdingpap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00200"/>
            <a:ext cx="8395289" cy="59513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 have questions…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00200" y="2590800"/>
            <a:ext cx="5638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Please do not hesitate to contact us</a:t>
            </a:r>
          </a:p>
          <a:p>
            <a:endParaRPr lang="en-US" sz="2800" b="1" dirty="0" smtClean="0"/>
          </a:p>
          <a:p>
            <a:pPr algn="ctr"/>
            <a:r>
              <a:rPr lang="en-US" sz="2800" b="1" dirty="0" smtClean="0"/>
              <a:t>Telephone: (850) 488-7864</a:t>
            </a:r>
          </a:p>
          <a:p>
            <a:endParaRPr lang="en-US" sz="2800" b="1" dirty="0" smtClean="0"/>
          </a:p>
          <a:p>
            <a:pPr algn="ctr"/>
            <a:r>
              <a:rPr lang="en-US" sz="2800" b="1" dirty="0" smtClean="0"/>
              <a:t>Email: disclosure@leg.state.fl.us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Florida_Governor_Reubin_Askew.jpg"/>
          <p:cNvPicPr>
            <a:picLocks noGrp="1" noChangeAspect="1"/>
          </p:cNvPicPr>
          <p:nvPr>
            <p:ph sz="quarter" idx="1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838200"/>
            <a:ext cx="1834286" cy="2590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Sunshine Amendment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810000" y="838200"/>
            <a:ext cx="45720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Legislature rejected Gov. </a:t>
            </a:r>
            <a:r>
              <a:rPr lang="en-US" dirty="0" err="1" smtClean="0"/>
              <a:t>Askew’s</a:t>
            </a:r>
            <a:r>
              <a:rPr lang="en-US" dirty="0" smtClean="0"/>
              <a:t> call for ethics reforms</a:t>
            </a:r>
          </a:p>
          <a:p>
            <a:r>
              <a:rPr lang="en-US" dirty="0" smtClean="0"/>
              <a:t>1976: Gov. Askew spearheads successful ballot initiative to create a constitutional Sunshine Amendment</a:t>
            </a:r>
          </a:p>
          <a:p>
            <a:r>
              <a:rPr lang="en-US" dirty="0" smtClean="0"/>
              <a:t>“A public office is a public trust.”</a:t>
            </a:r>
          </a:p>
          <a:p>
            <a:r>
              <a:rPr lang="en-US" dirty="0" smtClean="0"/>
              <a:t>Created Commission on Ethics</a:t>
            </a:r>
          </a:p>
          <a:p>
            <a:r>
              <a:rPr lang="en-US" dirty="0" smtClean="0"/>
              <a:t>Required financial disclosure for public officials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" y="3429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Gov. </a:t>
            </a:r>
            <a:r>
              <a:rPr lang="en-US" b="1" dirty="0" err="1" smtClean="0"/>
              <a:t>Reubin</a:t>
            </a:r>
            <a:r>
              <a:rPr lang="en-US" b="1" dirty="0" smtClean="0"/>
              <a:t> Askew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files financial disclosure?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762000" y="1524000"/>
            <a:ext cx="3733800" cy="18288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Form 6 Filers (</a:t>
            </a:r>
            <a:r>
              <a:rPr lang="en-US" b="1" dirty="0"/>
              <a:t>2</a:t>
            </a:r>
            <a:r>
              <a:rPr lang="en-US" b="1" dirty="0" smtClean="0"/>
              <a:t>,500+ filers)</a:t>
            </a:r>
          </a:p>
          <a:p>
            <a:r>
              <a:rPr lang="en-US" dirty="0" smtClean="0"/>
              <a:t>All constitutional officers</a:t>
            </a:r>
          </a:p>
          <a:p>
            <a:r>
              <a:rPr lang="en-US" dirty="0" smtClean="0"/>
              <a:t>Candidates for constitutional offices</a:t>
            </a:r>
            <a:endParaRPr lang="en-US" dirty="0"/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4495800" y="1524000"/>
            <a:ext cx="38862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 1 Filers (35,000+ filers)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State Officers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noProof="0" dirty="0" smtClean="0"/>
              <a:t>Specified State Employees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Local</a:t>
            </a:r>
            <a:r>
              <a:rPr kumimoji="0" lang="en-US" sz="24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Officers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32766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See Art. II, Section 8(a), Fl. Const.</a:t>
            </a:r>
          </a:p>
          <a:p>
            <a:r>
              <a:rPr lang="en-US" sz="1600" dirty="0" smtClean="0"/>
              <a:t>and Section 112.3144, Florida Statutes.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4495800" y="3276600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See Section 112.3145(1), Florida Statutes.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file financial disclosure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6743" y="1676400"/>
            <a:ext cx="37667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Form 6 Filers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By July 1 if </a:t>
            </a:r>
            <a:r>
              <a:rPr lang="en-US" sz="2400" dirty="0" smtClean="0"/>
              <a:t>they’re in the position </a:t>
            </a:r>
            <a:r>
              <a:rPr lang="en-US" sz="2400" dirty="0" smtClean="0"/>
              <a:t>on 12/31 of previous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Within 60 days of termination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493526" y="1676400"/>
            <a:ext cx="39646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Form 1 Filers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By July 1 if </a:t>
            </a:r>
            <a:r>
              <a:rPr lang="en-US" sz="2400" dirty="0" smtClean="0"/>
              <a:t>they’re in the position </a:t>
            </a:r>
            <a:r>
              <a:rPr lang="en-US" sz="2400" dirty="0" smtClean="0"/>
              <a:t>on 12/31 of previous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Within 60 days of termination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Within 30 days of start </a:t>
            </a:r>
            <a:r>
              <a:rPr lang="en-US" sz="2400" dirty="0" smtClean="0"/>
              <a:t>date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872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Creation of the Annual Filing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62000" y="1524000"/>
            <a:ext cx="7467600" cy="4191000"/>
          </a:xfrm>
        </p:spPr>
        <p:txBody>
          <a:bodyPr>
            <a:normAutofit/>
          </a:bodyPr>
          <a:lstStyle/>
          <a:p>
            <a:r>
              <a:rPr lang="en-US" dirty="0" smtClean="0"/>
              <a:t>The Commission is charged with the creation of the annual filing list</a:t>
            </a:r>
          </a:p>
          <a:p>
            <a:r>
              <a:rPr lang="en-US" dirty="0" smtClean="0"/>
              <a:t>Each agency has a coordinator who informs the Commission who should be on the list</a:t>
            </a:r>
          </a:p>
          <a:p>
            <a:r>
              <a:rPr lang="en-US" dirty="0" smtClean="0"/>
              <a:t>~1,700 coordinators</a:t>
            </a:r>
          </a:p>
          <a:p>
            <a:r>
              <a:rPr lang="en-US" dirty="0" smtClean="0"/>
              <a:t>Form 6 &amp; state-level Form 1 filers: Commission on Ethics mails forms to the filers</a:t>
            </a:r>
          </a:p>
          <a:p>
            <a:r>
              <a:rPr lang="en-US" dirty="0" smtClean="0"/>
              <a:t>Local Form 1 filers: Supervisor of Elections mails forms to the filers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Role of the Coordinators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62000" y="1524000"/>
            <a:ext cx="7467600" cy="4191000"/>
          </a:xfrm>
        </p:spPr>
        <p:txBody>
          <a:bodyPr/>
          <a:lstStyle/>
          <a:p>
            <a:r>
              <a:rPr lang="en-US" sz="2800" dirty="0" smtClean="0"/>
              <a:t>Provides names/addresses of filers</a:t>
            </a:r>
          </a:p>
          <a:p>
            <a:r>
              <a:rPr lang="en-US" sz="2800" dirty="0" smtClean="0"/>
              <a:t>Reminds newly hired/appointed filers to file Form 1 within 30 days of their start date</a:t>
            </a:r>
          </a:p>
          <a:p>
            <a:r>
              <a:rPr lang="en-US" sz="2800" dirty="0" smtClean="0"/>
              <a:t>Reminds terminating officers/employees to file Form 1F or 6F within 60 days (more on Form 1F/6F later)</a:t>
            </a:r>
          </a:p>
          <a:p>
            <a:r>
              <a:rPr lang="en-US" sz="2800" dirty="0" smtClean="0"/>
              <a:t>Helps to contact filers who have not filed their forms</a:t>
            </a:r>
          </a:p>
        </p:txBody>
      </p:sp>
    </p:spTree>
    <p:extLst>
      <p:ext uri="{BB962C8B-B14F-4D97-AF65-F5344CB8AC3E}">
        <p14:creationId xmlns:p14="http://schemas.microsoft.com/office/powerpoint/2010/main" val="186038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600200"/>
            <a:ext cx="3176901" cy="411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6: Section by Section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066800"/>
            <a:ext cx="3150108" cy="411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1996</TotalTime>
  <Words>1374</Words>
  <Application>Microsoft Office PowerPoint</Application>
  <PresentationFormat>On-screen Show (4:3)</PresentationFormat>
  <Paragraphs>209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Florida’s Financial Disclosure Requirements</vt:lpstr>
      <vt:lpstr>We will cover:</vt:lpstr>
      <vt:lpstr>The purpose of financial disclosure</vt:lpstr>
      <vt:lpstr>The Sunshine Amendment</vt:lpstr>
      <vt:lpstr>Who files financial disclosure?</vt:lpstr>
      <vt:lpstr>When to file financial disclosure</vt:lpstr>
      <vt:lpstr>Creation of the Annual Filing List</vt:lpstr>
      <vt:lpstr>The Role of the Coordinators</vt:lpstr>
      <vt:lpstr>Form 6: Section by Section</vt:lpstr>
      <vt:lpstr>Form 6: Net Worth</vt:lpstr>
      <vt:lpstr>Form 6: Assets</vt:lpstr>
      <vt:lpstr>Form 6: Liabilities</vt:lpstr>
      <vt:lpstr>Form 6: Income</vt:lpstr>
      <vt:lpstr>Form 6: Interests in Specified Businesses</vt:lpstr>
      <vt:lpstr>Form 6: Training</vt:lpstr>
      <vt:lpstr>Form 6: Finishing Up</vt:lpstr>
      <vt:lpstr>Form 1: Section by Section</vt:lpstr>
      <vt:lpstr>Form 1: Filing Options</vt:lpstr>
      <vt:lpstr>Form 1: Primary Sources of Income</vt:lpstr>
      <vt:lpstr>Form 1: Secondary Sources of Income</vt:lpstr>
      <vt:lpstr>Form 1: Real Property</vt:lpstr>
      <vt:lpstr>Form 1: Intangible Personal Property</vt:lpstr>
      <vt:lpstr>Form 1: Liabilities</vt:lpstr>
      <vt:lpstr>Form 1: Interests in Specified Businesses</vt:lpstr>
      <vt:lpstr>Form 1: Finishing Up</vt:lpstr>
      <vt:lpstr>Common Disclosure Issues</vt:lpstr>
      <vt:lpstr>Example: Disclosing an IRA on Form 6</vt:lpstr>
      <vt:lpstr>Example: Disclosing an IRA on Form 1</vt:lpstr>
      <vt:lpstr>How do I fix a mistake or omission?</vt:lpstr>
      <vt:lpstr>What if I leave public office/employment?</vt:lpstr>
      <vt:lpstr>Additional Forms for Reporting Individuals</vt:lpstr>
      <vt:lpstr>Late Filers</vt:lpstr>
      <vt:lpstr>Change in the Law Effective 7/1/14</vt:lpstr>
      <vt:lpstr>Change in the Law Effective 7/1/14 (cont.)</vt:lpstr>
      <vt:lpstr>If you have questions…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</dc:creator>
  <cp:lastModifiedBy>Steven J. Zuilkowski</cp:lastModifiedBy>
  <cp:revision>177</cp:revision>
  <cp:lastPrinted>2015-05-11T18:16:17Z</cp:lastPrinted>
  <dcterms:created xsi:type="dcterms:W3CDTF">2010-12-27T18:04:10Z</dcterms:created>
  <dcterms:modified xsi:type="dcterms:W3CDTF">2015-05-11T19:27:26Z</dcterms:modified>
</cp:coreProperties>
</file>